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546CC6-6DF0-41EA-974B-F6D670FDA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1B5558D-CA60-4C8D-87B5-6FB4332FB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A9F9E10-275E-4154-BB24-69A5F70F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65D7F26-9156-4A16-A33C-2991DF02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650C678-2FFF-48AA-81D7-545E9654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09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478797-621D-4126-A4FE-288098BF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BD2A088-247C-4FCC-9FC8-D8FBA67A7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E295BAF-F433-4F3A-A061-A6BBBA2D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E8253F7-B09D-4FC6-81A6-402BFCEE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1C71E5C-7CA5-4079-A42A-5DBD6845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79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F3AB461-A914-4C48-8F4B-97A2B6DF2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CDE97884-D4E0-4DDA-A66C-ED6156893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ABC911F-B963-4C35-942B-3B19F94D8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EF7B14B-4DE1-4084-ABAE-11282589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24AF921-0BD1-4A76-85FE-66B1CADD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35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BAC232D-B92E-420E-BC7A-904DDFD8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C1E7E76-50F6-4EF4-BA08-E528C1727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59B0E6E-70C5-485A-B5FE-499A9F513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B518D3E-0133-4F5B-9E6F-37F902B2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3B90154-0FF2-4ADA-AE54-D86449B9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34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3701F97-1F6A-486A-90AB-0183E3EB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C308C52-D438-44ED-B061-88394BE1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7886B4F-5552-4C12-A37E-1C3DF7641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3B663D1-F271-4EE0-87C6-16F04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82BE7E3-D50E-4A4E-B8FC-50537B72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3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78CDE01-4D5B-476D-ACC8-6C37637D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DC36681-6AA6-4F49-99DC-0AFD7425F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FA7A1238-17E4-4F09-9EFF-A44F92C49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38D1EEE4-E323-4009-9592-B5C0A979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25B02C5-78D5-45E8-811F-AF10B938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FE59B95-450C-491D-A553-C55E5B39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80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CE5F7C-239D-408D-B42A-978D9BD7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D674CB4A-09B7-432B-A741-633862EBB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BF32A1A2-E7D8-4EAB-910A-521EAA678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2560630-32C8-4075-934F-8AAFF866D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7313C436-934C-4B3A-81DB-5C8958994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17E9F08D-932A-48A1-A4DD-5838708C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C868F35B-48B3-4F8A-B849-2EB0A0DC4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AFF6928F-02DE-4BE9-8A55-C0808BC8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7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EC4F535-3EC7-49FC-BD0D-6E1CD9BF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8CD3D84E-922D-407E-85C1-9CCE8AB8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ADEE94D-B208-48F6-B660-386C9D82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3B4F7A89-ED13-477F-A00B-945460D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67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0C2D4F37-F5EF-4620-BBBF-11CCC35C9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EA86CB2-E27D-4FBB-958E-6F6E0057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B63A9B33-EE0F-4540-95CF-B26052BE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68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AF60917-89FE-4078-85B8-4499AC78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343C9B4-421D-4382-836A-ED501B64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1C8AB9B-A329-4EB5-B3DC-E3FE9BC0F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A3D0184-F7F9-4A4E-BA93-E95ADA7E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6A39C25-3A7D-40C2-8C3B-87A3D6EB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ADEF0D5-3BBE-4837-B5E7-4CE64B0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4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F308642-9661-4B8B-90D9-B97BD164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B9C8E973-5C66-4A3A-82B5-EBC7C1129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32F5653B-FAC4-4EFB-BAF8-463F5E2C6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E60E603E-20FB-427A-9FB9-B3351F25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69B87BC9-CEEF-41C5-94C9-D0685AE7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89D475A-99CC-42D1-B132-99452F23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61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5CFC903D-522B-4DDF-82C9-D27C204C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4BF9F528-48B1-4758-8ED8-40BFA42B2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4A50E09-8A8F-46F5-B2A9-BCF91DBF8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7856F-5033-439C-8E2D-F027C7D13AA2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AE2AC35-0F73-4174-80EC-0C4865D41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44E4C9D-A623-4FE9-98A7-BD3504D21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05583-9ED7-470F-9905-11A8B9E2A7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8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image" Target="../media/image16.png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slide" Target="slide1.xm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7.xml"/><Relationship Id="rId37" Type="http://schemas.openxmlformats.org/officeDocument/2006/relationships/image" Target="../media/image17.png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36" Type="http://schemas.openxmlformats.org/officeDocument/2006/relationships/hyperlink" Target="http://www.facebook.com/eddyzinhu" TargetMode="External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slide" Target="slide16.xml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hyperlink" Target="https://www.youtube.com/watch?v=mFdUqqwzbVs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7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8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image" Target="../media/image16.png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slide" Target="slide1.xm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image" Target="../media/image30.gif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36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9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hyperlink" Target="http://www.facebook.com/eddyzinhu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31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32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33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hyperlink" Target="video/HISTORIA%20_%20A%20EVOLU&#199;&#195;O%20DOS%20COMPUTADORES.mp4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slide" Target="slide1.xml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hyperlink" Target="video/HISTORIA%20_%20A%20EVOLU&#199;&#195;O%20DOS%20COMPUTADORES.mp4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slide" Target="slide1.xml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18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0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1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3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hyperlink" Target="http://www.facebook.com/eddyzinhu" TargetMode="External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slide" Target="slide1.xml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4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slide" Target="slide3.xml"/><Relationship Id="rId21" Type="http://schemas.openxmlformats.org/officeDocument/2006/relationships/slide" Target="slide11.xml"/><Relationship Id="rId34" Type="http://schemas.openxmlformats.org/officeDocument/2006/relationships/image" Target="../media/image16.png"/><Relationship Id="rId7" Type="http://schemas.openxmlformats.org/officeDocument/2006/relationships/slide" Target="slide5.xml"/><Relationship Id="rId12" Type="http://schemas.openxmlformats.org/officeDocument/2006/relationships/image" Target="../media/image6.png"/><Relationship Id="rId17" Type="http://schemas.openxmlformats.org/officeDocument/2006/relationships/slide" Target="slide7.xml"/><Relationship Id="rId25" Type="http://schemas.openxmlformats.org/officeDocument/2006/relationships/slide" Target="slide13.xml"/><Relationship Id="rId33" Type="http://schemas.openxmlformats.org/officeDocument/2006/relationships/slide" Target="slide1.xm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2.png"/><Relationship Id="rId32" Type="http://schemas.openxmlformats.org/officeDocument/2006/relationships/image" Target="../media/image26.gif"/><Relationship Id="rId5" Type="http://schemas.openxmlformats.org/officeDocument/2006/relationships/slide" Target="slide4.xml"/><Relationship Id="rId15" Type="http://schemas.openxmlformats.org/officeDocument/2006/relationships/slide" Target="slide10.xml"/><Relationship Id="rId23" Type="http://schemas.openxmlformats.org/officeDocument/2006/relationships/slide" Target="slide12.xml"/><Relationship Id="rId28" Type="http://schemas.openxmlformats.org/officeDocument/2006/relationships/image" Target="../media/image14.png"/><Relationship Id="rId36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openxmlformats.org/officeDocument/2006/relationships/slide" Target="slide9.xml"/><Relationship Id="rId31" Type="http://schemas.openxmlformats.org/officeDocument/2006/relationships/image" Target="../media/image25.gif"/><Relationship Id="rId4" Type="http://schemas.openxmlformats.org/officeDocument/2006/relationships/image" Target="../media/image2.png"/><Relationship Id="rId9" Type="http://schemas.openxmlformats.org/officeDocument/2006/relationships/slide" Target="slide6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slide" Target="slide14.xml"/><Relationship Id="rId30" Type="http://schemas.openxmlformats.org/officeDocument/2006/relationships/image" Target="../media/image15.png"/><Relationship Id="rId35" Type="http://schemas.openxmlformats.org/officeDocument/2006/relationships/hyperlink" Target="http://www.facebook.com/eddyzinh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1636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61" name="Retângulo 60">
            <a:hlinkClick r:id="rId31" action="ppaction://hlinksldjump"/>
            <a:extLst>
              <a:ext uri="{FF2B5EF4-FFF2-40B4-BE49-F238E27FC236}">
                <a16:creationId xmlns:a16="http://schemas.microsoft.com/office/drawing/2014/main" xmlns="" id="{5FC038A9-7E9C-4BCD-8C77-B5C89AA250B8}"/>
              </a:ext>
            </a:extLst>
          </p:cNvPr>
          <p:cNvSpPr/>
          <p:nvPr/>
        </p:nvSpPr>
        <p:spPr>
          <a:xfrm>
            <a:off x="7849665" y="1654600"/>
            <a:ext cx="4170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Componentes</a:t>
            </a:r>
          </a:p>
        </p:txBody>
      </p:sp>
      <p:sp>
        <p:nvSpPr>
          <p:cNvPr id="62" name="Retângulo 61">
            <a:hlinkClick r:id="rId32" action="ppaction://hlinksldjump"/>
            <a:extLst>
              <a:ext uri="{FF2B5EF4-FFF2-40B4-BE49-F238E27FC236}">
                <a16:creationId xmlns:a16="http://schemas.microsoft.com/office/drawing/2014/main" xmlns="" id="{FEEB0584-A78C-49EE-BDAC-E163700B2B42}"/>
              </a:ext>
            </a:extLst>
          </p:cNvPr>
          <p:cNvSpPr/>
          <p:nvPr/>
        </p:nvSpPr>
        <p:spPr>
          <a:xfrm>
            <a:off x="1624702" y="5534461"/>
            <a:ext cx="323037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Acessórios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xmlns="" id="{9AEC9D40-C614-4FFD-A1E3-9A66335F6267}"/>
              </a:ext>
            </a:extLst>
          </p:cNvPr>
          <p:cNvSpPr/>
          <p:nvPr/>
        </p:nvSpPr>
        <p:spPr>
          <a:xfrm>
            <a:off x="2861472" y="3209238"/>
            <a:ext cx="79766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Hardware Total</a:t>
            </a:r>
          </a:p>
        </p:txBody>
      </p:sp>
      <p:pic>
        <p:nvPicPr>
          <p:cNvPr id="66" name="Imagem 65">
            <a:hlinkClick r:id="rId33" action="ppaction://hlinksldjump"/>
            <a:extLst>
              <a:ext uri="{FF2B5EF4-FFF2-40B4-BE49-F238E27FC236}">
                <a16:creationId xmlns:a16="http://schemas.microsoft.com/office/drawing/2014/main" xmlns="" id="{C709489A-0CC5-4B72-A31D-B65E4B94F5C0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sp>
        <p:nvSpPr>
          <p:cNvPr id="2" name="Retângulo 1">
            <a:hlinkClick r:id="rId35"/>
            <a:extLst>
              <a:ext uri="{FF2B5EF4-FFF2-40B4-BE49-F238E27FC236}">
                <a16:creationId xmlns:a16="http://schemas.microsoft.com/office/drawing/2014/main" xmlns="" id="{3AC13C46-410D-4984-BEBB-C2B0E266F107}"/>
              </a:ext>
            </a:extLst>
          </p:cNvPr>
          <p:cNvSpPr/>
          <p:nvPr/>
        </p:nvSpPr>
        <p:spPr>
          <a:xfrm>
            <a:off x="1859517" y="1706896"/>
            <a:ext cx="2423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História</a:t>
            </a:r>
          </a:p>
        </p:txBody>
      </p:sp>
      <p:pic>
        <p:nvPicPr>
          <p:cNvPr id="5" name="Imagem 4">
            <a:hlinkClick r:id="rId36"/>
            <a:extLst>
              <a:ext uri="{FF2B5EF4-FFF2-40B4-BE49-F238E27FC236}">
                <a16:creationId xmlns:a16="http://schemas.microsoft.com/office/drawing/2014/main" xmlns="" id="{F25AB803-2931-42D0-ABC9-9EED5408D08C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6" presetClass="emph" presetSubtype="0" repeatCount="4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500"/>
                            </p:stCondLst>
                            <p:childTnLst>
                              <p:par>
                                <p:cTn id="102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26" presetClass="emph" presetSubtype="0" repeatCount="3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61" grpId="0"/>
      <p:bldP spid="61" grpId="1"/>
      <p:bldP spid="62" grpId="0"/>
      <p:bldP spid="62" grpId="1"/>
      <p:bldP spid="63" grpId="0"/>
      <p:bldP spid="63" grpId="3"/>
      <p:bldP spid="63" grpId="4"/>
      <p:bldP spid="63" grpId="5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217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www.hardwaretotal.com.br/floppydisk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321063" y="2218245"/>
            <a:ext cx="31324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err="1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Floppy</a:t>
            </a:r>
            <a:r>
              <a:rPr lang="pt-BR" sz="54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Disk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7006090" y="2200638"/>
            <a:ext cx="5160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Disquete, também conhecido como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</a:rPr>
              <a:t>diskette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, disk ou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</a:rPr>
              <a:t>floppy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 disk, é um tipo de disco de armazenamento composto por um disco de armazenamento magnético fino e flexível, selado por um plástico retangular, forrado com tecido que remove as partículas de poeira.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A0CDF89-8B01-45A2-ABF3-54F59733D20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42" y="3047365"/>
            <a:ext cx="3046988" cy="3046988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57E9B6C3-446E-4E5D-BA6E-9545809441B5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1E140F65-91C2-468F-BB75-35B51368A693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08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www.hardwaretotal.com.br/monitor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445603" y="2087686"/>
            <a:ext cx="22913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Monitor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O monitor é um dispositivo de saída do computador, cuja função é transmitir informação ao utilizador através da imagem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37E472E-3043-48C4-AC5D-F4A3D52D6D7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06" y="3119997"/>
            <a:ext cx="2857500" cy="258127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CEFBBEDD-2189-43D0-9161-1255500681C7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9CD0BA24-ED42-4957-A368-C4A395FF2F7A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938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299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www.hardwaretotal.com.br/caixadesom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938398" y="2330283"/>
            <a:ext cx="364074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Caixa De Som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Caixa acústica ou Caixa de Som, no Brasil, ou Coluna, em Portugal, é uma caixa construída em volta de um alto-falante para melhorar sua reprodução sonora. Geralmente a caixa é construída em madeira, MDF ou plástico com uma abertura para se instalar o(s) alto-falante(s).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1F3EE95-F891-455E-9257-B07324F1747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93" y="3790950"/>
            <a:ext cx="1660769" cy="1943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697E8C0-BD7D-4322-A993-E1E22FCBB04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91" y="3726441"/>
            <a:ext cx="1715906" cy="2007610"/>
          </a:xfrm>
          <a:prstGeom prst="rect">
            <a:avLst/>
          </a:prstGeom>
        </p:spPr>
      </p:pic>
      <p:pic>
        <p:nvPicPr>
          <p:cNvPr id="38" name="Imagem 37">
            <a:hlinkClick r:id="rId33" action="ppaction://hlinksldjump"/>
            <a:extLst>
              <a:ext uri="{FF2B5EF4-FFF2-40B4-BE49-F238E27FC236}">
                <a16:creationId xmlns:a16="http://schemas.microsoft.com/office/drawing/2014/main" xmlns="" id="{6778C5A2-91FA-4944-BCCF-6AF53BC6C76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5"/>
            <a:extLst>
              <a:ext uri="{FF2B5EF4-FFF2-40B4-BE49-F238E27FC236}">
                <a16:creationId xmlns:a16="http://schemas.microsoft.com/office/drawing/2014/main" xmlns="" id="{BC1D7833-ED18-464F-970E-A33C03E79D7E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75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073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www.hardwaretotal.com.br/teclado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915185" y="2304089"/>
            <a:ext cx="211917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Teclado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O teclado de computador é um dispositivo que possui uma série de botões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ou teclas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, e utilizado para inserir dados no computador. É um tipo de periférico de entrada utilizado pelo usuário para a entrada manual no sistema de dados e comandos.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ABA40EC-BA55-487C-805A-874D9BAA318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86" y="3418804"/>
            <a:ext cx="4089615" cy="1971194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472924CC-9C4F-4CC5-8BD1-96401E357FD8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61C38998-BDDF-46D1-837C-2980D38F0BC2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055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037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www.hardwaretotal.com.br/mouse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306406" y="2087686"/>
            <a:ext cx="19383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Mouse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5839098" y="2143125"/>
            <a:ext cx="60044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O rato, mouse ou </a:t>
            </a:r>
            <a:r>
              <a:rPr lang="pt-BR" sz="2800" b="1" dirty="0" err="1">
                <a:solidFill>
                  <a:schemeClr val="accent6">
                    <a:lumMod val="75000"/>
                  </a:schemeClr>
                </a:solidFill>
              </a:rPr>
              <a:t>mause</a:t>
            </a:r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 (estrangeirismo, empréstimo do inglês "mouse", que significa "camundongo") tem, como função, movimentar o cursor (apontador) pelo </a:t>
            </a:r>
            <a:r>
              <a:rPr lang="pt-BR" sz="2800" b="1" dirty="0" err="1">
                <a:solidFill>
                  <a:schemeClr val="accent6">
                    <a:lumMod val="75000"/>
                  </a:schemeClr>
                </a:solidFill>
              </a:rPr>
              <a:t>ecrã</a:t>
            </a:r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 ou tela do computador.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4C3072E-AEE1-499E-9BA0-4D3E179CAE48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20" y="3119997"/>
            <a:ext cx="2447925" cy="244792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A9279995-105D-4E86-855B-E5404F77F0F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B1D1E2E9-77A0-4B05-84F1-3C57FE0E3DAD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2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www.hardwaretotal.com.br/webcam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124077" y="2254594"/>
            <a:ext cx="241938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Webcam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445110" y="2704519"/>
            <a:ext cx="5160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Webcam ou câmera web é uma câmera de vídeo de baixo custo que capta imagens e que as transfere para um computador.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8A418B2-967D-4328-8A50-E0B3F22BC2BE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66" y="3171917"/>
            <a:ext cx="3063240" cy="2552700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1C58484E-3D72-4EEC-8EFD-BA256822E86B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0702365E-FD6A-4EB5-B348-F25C67095D03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2413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1636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xmlns="" id="{5FC038A9-7E9C-4BCD-8C77-B5C89AA250B8}"/>
              </a:ext>
            </a:extLst>
          </p:cNvPr>
          <p:cNvSpPr/>
          <p:nvPr/>
        </p:nvSpPr>
        <p:spPr>
          <a:xfrm>
            <a:off x="7849665" y="1654600"/>
            <a:ext cx="4170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Componentes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xmlns="" id="{FEEB0584-A78C-49EE-BDAC-E163700B2B42}"/>
              </a:ext>
            </a:extLst>
          </p:cNvPr>
          <p:cNvSpPr/>
          <p:nvPr/>
        </p:nvSpPr>
        <p:spPr>
          <a:xfrm>
            <a:off x="1624702" y="5534461"/>
            <a:ext cx="323037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Acessórios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xmlns="" id="{9AEC9D40-C614-4FFD-A1E3-9A66335F6267}"/>
              </a:ext>
            </a:extLst>
          </p:cNvPr>
          <p:cNvSpPr/>
          <p:nvPr/>
        </p:nvSpPr>
        <p:spPr>
          <a:xfrm>
            <a:off x="2861472" y="3209238"/>
            <a:ext cx="79766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Hardware Total</a:t>
            </a:r>
          </a:p>
        </p:txBody>
      </p:sp>
      <p:pic>
        <p:nvPicPr>
          <p:cNvPr id="66" name="Imagem 65">
            <a:hlinkClick r:id="rId31" action="ppaction://hlinksldjump"/>
            <a:extLst>
              <a:ext uri="{FF2B5EF4-FFF2-40B4-BE49-F238E27FC236}">
                <a16:creationId xmlns:a16="http://schemas.microsoft.com/office/drawing/2014/main" xmlns="" id="{C709489A-0CC5-4B72-A31D-B65E4B94F5C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sp>
        <p:nvSpPr>
          <p:cNvPr id="33" name="Retângulo 32">
            <a:hlinkClick r:id="rId33" action="ppaction://hlinkfile"/>
            <a:extLst>
              <a:ext uri="{FF2B5EF4-FFF2-40B4-BE49-F238E27FC236}">
                <a16:creationId xmlns:a16="http://schemas.microsoft.com/office/drawing/2014/main" xmlns="" id="{E6E52A15-72B9-4C5F-8992-C0665FDD74F4}"/>
              </a:ext>
            </a:extLst>
          </p:cNvPr>
          <p:cNvSpPr/>
          <p:nvPr/>
        </p:nvSpPr>
        <p:spPr>
          <a:xfrm>
            <a:off x="1859517" y="1706896"/>
            <a:ext cx="2423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História</a:t>
            </a:r>
          </a:p>
        </p:txBody>
      </p:sp>
      <p:pic>
        <p:nvPicPr>
          <p:cNvPr id="36" name="Imagem 35">
            <a:hlinkClick r:id="rId34"/>
            <a:extLst>
              <a:ext uri="{FF2B5EF4-FFF2-40B4-BE49-F238E27FC236}">
                <a16:creationId xmlns:a16="http://schemas.microsoft.com/office/drawing/2014/main" xmlns="" id="{5D734796-8459-46CC-864E-AB714A63E49B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3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2" grpId="0"/>
      <p:bldP spid="63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1636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xmlns="" id="{5FC038A9-7E9C-4BCD-8C77-B5C89AA250B8}"/>
              </a:ext>
            </a:extLst>
          </p:cNvPr>
          <p:cNvSpPr/>
          <p:nvPr/>
        </p:nvSpPr>
        <p:spPr>
          <a:xfrm>
            <a:off x="7849665" y="1654600"/>
            <a:ext cx="4170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Componentes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xmlns="" id="{FEEB0584-A78C-49EE-BDAC-E163700B2B42}"/>
              </a:ext>
            </a:extLst>
          </p:cNvPr>
          <p:cNvSpPr/>
          <p:nvPr/>
        </p:nvSpPr>
        <p:spPr>
          <a:xfrm>
            <a:off x="1624702" y="5534461"/>
            <a:ext cx="3230373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Acessórios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xmlns="" id="{9AEC9D40-C614-4FFD-A1E3-9A66335F6267}"/>
              </a:ext>
            </a:extLst>
          </p:cNvPr>
          <p:cNvSpPr/>
          <p:nvPr/>
        </p:nvSpPr>
        <p:spPr>
          <a:xfrm>
            <a:off x="2861472" y="3209238"/>
            <a:ext cx="79766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b="1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Hardware Total</a:t>
            </a:r>
          </a:p>
        </p:txBody>
      </p:sp>
      <p:pic>
        <p:nvPicPr>
          <p:cNvPr id="66" name="Imagem 65">
            <a:hlinkClick r:id="rId31" action="ppaction://hlinksldjump"/>
            <a:extLst>
              <a:ext uri="{FF2B5EF4-FFF2-40B4-BE49-F238E27FC236}">
                <a16:creationId xmlns:a16="http://schemas.microsoft.com/office/drawing/2014/main" xmlns="" id="{C709489A-0CC5-4B72-A31D-B65E4B94F5C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sp>
        <p:nvSpPr>
          <p:cNvPr id="31" name="Retângulo 30">
            <a:hlinkClick r:id="rId33" action="ppaction://hlinkfile"/>
            <a:extLst>
              <a:ext uri="{FF2B5EF4-FFF2-40B4-BE49-F238E27FC236}">
                <a16:creationId xmlns:a16="http://schemas.microsoft.com/office/drawing/2014/main" xmlns="" id="{204C9614-76BD-4CD7-990C-F709BE95003B}"/>
              </a:ext>
            </a:extLst>
          </p:cNvPr>
          <p:cNvSpPr/>
          <p:nvPr/>
        </p:nvSpPr>
        <p:spPr>
          <a:xfrm>
            <a:off x="1859517" y="1706896"/>
            <a:ext cx="2423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História</a:t>
            </a:r>
          </a:p>
        </p:txBody>
      </p:sp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89CB68CC-0DE2-4D26-9660-B6BA148F69F5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8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"/>
                            </p:stCondLst>
                            <p:childTnLst>
                              <p:par>
                                <p:cTn id="3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400"/>
                            </p:stCondLst>
                            <p:childTnLst>
                              <p:par>
                                <p:cTn id="5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3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300"/>
                            </p:stCondLst>
                            <p:childTnLst>
                              <p:par>
                                <p:cTn id="7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1" grpId="0"/>
      <p:bldP spid="63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868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www.hardwaretotal.com.br/placamae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255070" y="1854016"/>
            <a:ext cx="28180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Placa Mãe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431084" y="2143125"/>
            <a:ext cx="54124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A </a:t>
            </a:r>
            <a:r>
              <a:rPr lang="pt-BR" sz="2800" b="1" dirty="0" err="1">
                <a:solidFill>
                  <a:schemeClr val="accent6">
                    <a:lumMod val="75000"/>
                  </a:schemeClr>
                </a:solidFill>
              </a:rPr>
              <a:t>placa-mãe</a:t>
            </a:r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 é a placa principal do computador, permite a interligação física e lógica entre processador, memória RAM, placa de vídeo, drives ópticos e etc.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13DEFFA8-D5CA-4161-85CE-696AB1B4B59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64" y="2940114"/>
            <a:ext cx="3695700" cy="3695700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5B1F1542-7908-4A7F-9FF0-C8650BD46401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91CB2AEA-D43E-4502-9212-62F445810B7F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5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324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www.hardwaretotal.com.br/processador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602833" y="1794598"/>
            <a:ext cx="36851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Processador</a:t>
            </a:r>
            <a:endParaRPr lang="pt-BR" sz="54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Os microprocessadores, ou simplesmente processadores, atuam como o cérebro de um computador. Eles são chips de silício responsáveis pela execução dos processos computacionais e são dotados de capacidade de cálculo em alta velocidade.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3CDA21C6-627E-4A42-8A0E-3C47FA42F3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52" y="2566704"/>
            <a:ext cx="3305175" cy="330517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D0A8BF49-37F6-474E-8598-DAF3EDC7E6BC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32ACCEAC-E016-4616-A45D-CB3753F5F85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4372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579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www.hardwaretotal.com.br/memoria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395141" y="2185556"/>
            <a:ext cx="25378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Memória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A memória RAM (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Random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 Access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Memory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 - Memória de Acesso Aleatório) é um hardware de armazenamento randômico e volátil de memória. Isto significa que esta peça armazena dados de programas em execução enquanto o computador está ligado.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9F1A70E5-F715-4337-9063-590D6711763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46" y="3272698"/>
            <a:ext cx="3611880" cy="225742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EAA33C91-7394-4AFB-9D27-9D05B8693CA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112D9887-6791-440A-B96B-E4FF13EEEFFE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4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www.hardwaretotal.com.br/placadevideo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996764" y="2267657"/>
            <a:ext cx="39866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Placa De Vídeo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Uma placa de vídeo é o componente do hardware do computador responsável por administrar e controlar as funções de exibição de vídeo na tela. Todo computador contemporâneo usa uma interface gráfica. A 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placa gráfica 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faz com que essa interface salte aos olhos através do LCD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E36FF5F8-9A68-4296-9329-76BD543B8C2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3089248"/>
            <a:ext cx="3863251" cy="2828925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53FE1D3B-3F98-427C-85AE-5F72DD4B8AD4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F8179670-E22C-4609-9A77-784E93AAF828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3723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30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www.hardwaretotal.com.br/harddisk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956698" y="1794598"/>
            <a:ext cx="263777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Hard Disk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217920" y="2313516"/>
            <a:ext cx="56986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Disco rígido ou disco duro, popularmente chamado também de HD (derivação de HDD do inglês hard disk drive), "memória de massa" ou ainda de "memória secundária" é a parte do computador onde são armazenados os dados.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76413FB-E649-413A-BA28-15FDE266E1C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14" y="3119997"/>
            <a:ext cx="2921544" cy="2921544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12B3FE28-020D-47D3-88DA-ABD39980A237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C753C0F3-8485-4588-B4D9-EAF14096FD3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2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023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www.hardwaretotal.com.br/cdrom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527881" y="2168945"/>
            <a:ext cx="23827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CD-ROM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CD-ROM é a sigla de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Compact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 Disc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Read-Only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</a:rPr>
              <a:t>Memory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 (Disco Compacto de Memória Apenas de Leitura), um componente eletrônico que armazena informações, em um formato compacto, que podem apenas ser lidas, mas não gravadas pelo usuário.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BFF573F0-ADA9-45EC-A8DC-1DAD3C2EC03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3" y="3331883"/>
            <a:ext cx="3850725" cy="1967468"/>
          </a:xfrm>
          <a:prstGeom prst="rect">
            <a:avLst/>
          </a:prstGeom>
        </p:spPr>
      </p:pic>
      <p:pic>
        <p:nvPicPr>
          <p:cNvPr id="40" name="Imagem 39">
            <a:hlinkClick r:id="rId32" action="ppaction://hlinksldjump"/>
            <a:extLst>
              <a:ext uri="{FF2B5EF4-FFF2-40B4-BE49-F238E27FC236}">
                <a16:creationId xmlns:a16="http://schemas.microsoft.com/office/drawing/2014/main" xmlns="" id="{059725BD-FC00-4DCA-B85A-6F4D2FD2B792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7038172D-5591-4917-A6C0-E23E85488B0B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1056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27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www.hardwaretotal.com.br/fonteatx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1964694" y="1888890"/>
            <a:ext cx="3058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Fonte ATX</a:t>
            </a:r>
            <a:endParaRPr lang="pt-BR" sz="54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7053943" y="2143125"/>
            <a:ext cx="47895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A fonte de alimentação é responsável por alimentar eletricamente todos os componentes do computador, basicamente com tensões de 12 volts, 5 volts e 3.3 volts.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D9B111E-CF81-4636-8275-107A8471696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31" y="3119997"/>
            <a:ext cx="3400198" cy="2677656"/>
          </a:xfrm>
          <a:prstGeom prst="rect">
            <a:avLst/>
          </a:prstGeom>
        </p:spPr>
      </p:pic>
      <p:pic>
        <p:nvPicPr>
          <p:cNvPr id="38" name="Imagem 37">
            <a:hlinkClick r:id="rId32" action="ppaction://hlinksldjump"/>
            <a:extLst>
              <a:ext uri="{FF2B5EF4-FFF2-40B4-BE49-F238E27FC236}">
                <a16:creationId xmlns:a16="http://schemas.microsoft.com/office/drawing/2014/main" xmlns="" id="{39D52CB6-A690-4D61-BB2A-A9ADA48AAFB9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4"/>
            <a:extLst>
              <a:ext uri="{FF2B5EF4-FFF2-40B4-BE49-F238E27FC236}">
                <a16:creationId xmlns:a16="http://schemas.microsoft.com/office/drawing/2014/main" xmlns="" id="{70F50A55-242C-4366-8148-0DE45AF223AF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29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54032A5-F031-4EF1-8C85-0C177F719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96CCD9E-AD60-4935-96B7-B2D540E1B54F}"/>
              </a:ext>
            </a:extLst>
          </p:cNvPr>
          <p:cNvSpPr txBox="1"/>
          <p:nvPr/>
        </p:nvSpPr>
        <p:spPr>
          <a:xfrm>
            <a:off x="734571" y="215444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www.hardwaretotal.com.br/gabinete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3A2A118E-C76B-408A-98CD-462402693A27}"/>
              </a:ext>
            </a:extLst>
          </p:cNvPr>
          <p:cNvSpPr txBox="1"/>
          <p:nvPr/>
        </p:nvSpPr>
        <p:spPr>
          <a:xfrm>
            <a:off x="118339" y="0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Tudo sobre computador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8435293-EA0C-4002-8A75-CF1342BCA981}"/>
              </a:ext>
            </a:extLst>
          </p:cNvPr>
          <p:cNvSpPr/>
          <p:nvPr/>
        </p:nvSpPr>
        <p:spPr>
          <a:xfrm>
            <a:off x="348491" y="594881"/>
            <a:ext cx="1194558" cy="62631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27F07DA-0AA9-4408-8B42-34DF708DB180}"/>
              </a:ext>
            </a:extLst>
          </p:cNvPr>
          <p:cNvSpPr/>
          <p:nvPr/>
        </p:nvSpPr>
        <p:spPr>
          <a:xfrm>
            <a:off x="1724025" y="594881"/>
            <a:ext cx="10296526" cy="995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B050"/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xmlns="" id="{12D8A6D2-91B9-47AD-80AA-A8A880CE6FA8}"/>
              </a:ext>
            </a:extLst>
          </p:cNvPr>
          <p:cNvGrpSpPr/>
          <p:nvPr/>
        </p:nvGrpSpPr>
        <p:grpSpPr>
          <a:xfrm>
            <a:off x="3267726" y="665066"/>
            <a:ext cx="802697" cy="802697"/>
            <a:chOff x="3267726" y="665066"/>
            <a:chExt cx="802697" cy="802697"/>
          </a:xfrm>
        </p:grpSpPr>
        <p:pic>
          <p:nvPicPr>
            <p:cNvPr id="23" name="Imagem 22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BE969DC3-0538-4E61-88FC-895D9BB10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726" y="665066"/>
              <a:ext cx="802697" cy="802697"/>
            </a:xfrm>
            <a:prstGeom prst="rect">
              <a:avLst/>
            </a:prstGeom>
          </p:spPr>
        </p:pic>
        <p:sp>
          <p:nvSpPr>
            <p:cNvPr id="24" name="CaixaDeTexto 23">
              <a:hlinkClick r:id="rId3" action="ppaction://hlinksldjump"/>
              <a:extLst>
                <a:ext uri="{FF2B5EF4-FFF2-40B4-BE49-F238E27FC236}">
                  <a16:creationId xmlns:a16="http://schemas.microsoft.com/office/drawing/2014/main" xmlns="" id="{E515305C-247B-4955-A556-62A21F74A18A}"/>
                </a:ext>
              </a:extLst>
            </p:cNvPr>
            <p:cNvSpPr txBox="1"/>
            <p:nvPr/>
          </p:nvSpPr>
          <p:spPr>
            <a:xfrm>
              <a:off x="3440862" y="950998"/>
              <a:ext cx="44643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square" rtlCol="0">
              <a:spAutoFit/>
            </a:bodyPr>
            <a:lstStyle/>
            <a:p>
              <a:r>
                <a:rPr lang="pt-BR" sz="9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</p:grpSp>
      <p:pic>
        <p:nvPicPr>
          <p:cNvPr id="26" name="Imagem 25">
            <a:hlinkClick r:id="rId5" action="ppaction://hlinksldjump"/>
            <a:extLst>
              <a:ext uri="{FF2B5EF4-FFF2-40B4-BE49-F238E27FC236}">
                <a16:creationId xmlns:a16="http://schemas.microsoft.com/office/drawing/2014/main" xmlns="" id="{D1E787C8-EEEA-4729-A636-0C2F1371C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2" y="709590"/>
            <a:ext cx="802697" cy="802697"/>
          </a:xfrm>
          <a:prstGeom prst="rect">
            <a:avLst/>
          </a:prstGeom>
        </p:spPr>
      </p:pic>
      <p:pic>
        <p:nvPicPr>
          <p:cNvPr id="28" name="Imagem 27">
            <a:hlinkClick r:id="rId7" action="ppaction://hlinksldjump"/>
            <a:extLst>
              <a:ext uri="{FF2B5EF4-FFF2-40B4-BE49-F238E27FC236}">
                <a16:creationId xmlns:a16="http://schemas.microsoft.com/office/drawing/2014/main" xmlns="" id="{37E76593-BA4E-4653-8C09-FA46FD3FA3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01" y="635784"/>
            <a:ext cx="872882" cy="872882"/>
          </a:xfrm>
          <a:prstGeom prst="rect">
            <a:avLst/>
          </a:prstGeom>
        </p:spPr>
      </p:pic>
      <p:pic>
        <p:nvPicPr>
          <p:cNvPr id="30" name="Imagem 29">
            <a:hlinkClick r:id="rId9" action="ppaction://hlinksldjump"/>
            <a:extLst>
              <a:ext uri="{FF2B5EF4-FFF2-40B4-BE49-F238E27FC236}">
                <a16:creationId xmlns:a16="http://schemas.microsoft.com/office/drawing/2014/main" xmlns="" id="{3D472EA2-E10F-4181-8437-BAE6DDD268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88" y="751656"/>
            <a:ext cx="716107" cy="716107"/>
          </a:xfrm>
          <a:prstGeom prst="rect">
            <a:avLst/>
          </a:prstGeom>
        </p:spPr>
      </p:pic>
      <p:pic>
        <p:nvPicPr>
          <p:cNvPr id="32" name="Imagem 31">
            <a:hlinkClick r:id="rId11" action="ppaction://hlinksldjump"/>
            <a:extLst>
              <a:ext uri="{FF2B5EF4-FFF2-40B4-BE49-F238E27FC236}">
                <a16:creationId xmlns:a16="http://schemas.microsoft.com/office/drawing/2014/main" xmlns="" id="{9503EED9-F02F-418C-B0CD-A179F4EB66C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03" y="635784"/>
            <a:ext cx="872882" cy="87288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xmlns="" id="{C3B8DC02-1BA8-44BE-B751-D6D058C3FDAB}"/>
              </a:ext>
            </a:extLst>
          </p:cNvPr>
          <p:cNvGrpSpPr/>
          <p:nvPr/>
        </p:nvGrpSpPr>
        <p:grpSpPr>
          <a:xfrm>
            <a:off x="8558918" y="621691"/>
            <a:ext cx="872883" cy="872883"/>
            <a:chOff x="8558918" y="621691"/>
            <a:chExt cx="872883" cy="872883"/>
          </a:xfrm>
        </p:grpSpPr>
        <p:pic>
          <p:nvPicPr>
            <p:cNvPr id="34" name="Imagem 33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879C95B4-854C-48D8-A069-ED9DD4FC5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8918" y="621691"/>
              <a:ext cx="872883" cy="872883"/>
            </a:xfrm>
            <a:prstGeom prst="rect">
              <a:avLst/>
            </a:prstGeom>
          </p:spPr>
        </p:pic>
        <p:sp>
          <p:nvSpPr>
            <p:cNvPr id="35" name="CaixaDeTexto 34">
              <a:hlinkClick r:id="rId13" action="ppaction://hlinksldjump"/>
              <a:extLst>
                <a:ext uri="{FF2B5EF4-FFF2-40B4-BE49-F238E27FC236}">
                  <a16:creationId xmlns:a16="http://schemas.microsoft.com/office/drawing/2014/main" xmlns="" id="{74C0842E-9974-4DB6-A1DC-630B3AEF61E0}"/>
                </a:ext>
              </a:extLst>
            </p:cNvPr>
            <p:cNvSpPr txBox="1"/>
            <p:nvPr/>
          </p:nvSpPr>
          <p:spPr>
            <a:xfrm>
              <a:off x="8654358" y="1026170"/>
              <a:ext cx="681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FONTE</a:t>
              </a:r>
            </a:p>
          </p:txBody>
        </p:sp>
      </p:grpSp>
      <p:pic>
        <p:nvPicPr>
          <p:cNvPr id="39" name="Imagem 38">
            <a:hlinkClick r:id="rId15" action="ppaction://hlinksldjump"/>
            <a:extLst>
              <a:ext uri="{FF2B5EF4-FFF2-40B4-BE49-F238E27FC236}">
                <a16:creationId xmlns:a16="http://schemas.microsoft.com/office/drawing/2014/main" xmlns="" id="{DCD7BC3C-6FE7-4E55-9BBD-CAF6464E2E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65" y="635784"/>
            <a:ext cx="739066" cy="739066"/>
          </a:xfrm>
          <a:prstGeom prst="rect">
            <a:avLst/>
          </a:prstGeom>
        </p:spPr>
      </p:pic>
      <p:grpSp>
        <p:nvGrpSpPr>
          <p:cNvPr id="58" name="Agrupar 57">
            <a:extLst>
              <a:ext uri="{FF2B5EF4-FFF2-40B4-BE49-F238E27FC236}">
                <a16:creationId xmlns:a16="http://schemas.microsoft.com/office/drawing/2014/main" xmlns="" id="{432B7795-37A1-41E7-8EE9-C354353EFA36}"/>
              </a:ext>
            </a:extLst>
          </p:cNvPr>
          <p:cNvGrpSpPr/>
          <p:nvPr/>
        </p:nvGrpSpPr>
        <p:grpSpPr>
          <a:xfrm>
            <a:off x="7597465" y="766651"/>
            <a:ext cx="716107" cy="745636"/>
            <a:chOff x="7597465" y="766651"/>
            <a:chExt cx="716107" cy="745636"/>
          </a:xfrm>
        </p:grpSpPr>
        <p:pic>
          <p:nvPicPr>
            <p:cNvPr id="41" name="Imagem 40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0995B4F4-D6F5-4EAA-A9D3-8B78EE66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465" y="796180"/>
              <a:ext cx="716107" cy="716107"/>
            </a:xfrm>
            <a:prstGeom prst="rect">
              <a:avLst/>
            </a:prstGeom>
          </p:spPr>
        </p:pic>
        <p:sp>
          <p:nvSpPr>
            <p:cNvPr id="42" name="CaixaDeTexto 41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ED0BFE8B-1017-4C7E-8471-A1BBA53D7969}"/>
                </a:ext>
              </a:extLst>
            </p:cNvPr>
            <p:cNvSpPr txBox="1"/>
            <p:nvPr/>
          </p:nvSpPr>
          <p:spPr>
            <a:xfrm>
              <a:off x="7697533" y="766651"/>
              <a:ext cx="562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 CD</a:t>
              </a:r>
            </a:p>
            <a:p>
              <a:r>
                <a:rPr lang="pt-BR" sz="1400" b="1" dirty="0"/>
                <a:t>ROM</a:t>
              </a:r>
            </a:p>
          </p:txBody>
        </p:sp>
      </p:grpSp>
      <p:pic>
        <p:nvPicPr>
          <p:cNvPr id="44" name="Imagem 43">
            <a:hlinkClick r:id="rId19" action="ppaction://hlinksldjump"/>
            <a:extLst>
              <a:ext uri="{FF2B5EF4-FFF2-40B4-BE49-F238E27FC236}">
                <a16:creationId xmlns:a16="http://schemas.microsoft.com/office/drawing/2014/main" xmlns="" id="{2D5F4666-7B2A-41EB-AFB8-752A2F2E932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147" y="673002"/>
            <a:ext cx="835664" cy="835664"/>
          </a:xfrm>
          <a:prstGeom prst="rect">
            <a:avLst/>
          </a:prstGeom>
        </p:spPr>
      </p:pic>
      <p:pic>
        <p:nvPicPr>
          <p:cNvPr id="46" name="Imagem 45">
            <a:hlinkClick r:id="rId21" action="ppaction://hlinksldjump"/>
            <a:extLst>
              <a:ext uri="{FF2B5EF4-FFF2-40B4-BE49-F238E27FC236}">
                <a16:creationId xmlns:a16="http://schemas.microsoft.com/office/drawing/2014/main" xmlns="" id="{8A49930E-5E53-4ADC-8FC4-47859E77616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" y="698119"/>
            <a:ext cx="984556" cy="984556"/>
          </a:xfrm>
          <a:prstGeom prst="rect">
            <a:avLst/>
          </a:prstGeom>
        </p:spPr>
      </p:pic>
      <p:pic>
        <p:nvPicPr>
          <p:cNvPr id="50" name="Imagem 49">
            <a:hlinkClick r:id="rId23" action="ppaction://hlinksldjump"/>
            <a:extLst>
              <a:ext uri="{FF2B5EF4-FFF2-40B4-BE49-F238E27FC236}">
                <a16:creationId xmlns:a16="http://schemas.microsoft.com/office/drawing/2014/main" xmlns="" id="{7777F179-E566-431C-8B7F-7A5A65A92A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5" y="1871712"/>
            <a:ext cx="874070" cy="874070"/>
          </a:xfrm>
          <a:prstGeom prst="rect">
            <a:avLst/>
          </a:prstGeom>
        </p:spPr>
      </p:pic>
      <p:pic>
        <p:nvPicPr>
          <p:cNvPr id="52" name="Imagem 51">
            <a:hlinkClick r:id="rId25" action="ppaction://hlinksldjump"/>
            <a:extLst>
              <a:ext uri="{FF2B5EF4-FFF2-40B4-BE49-F238E27FC236}">
                <a16:creationId xmlns:a16="http://schemas.microsoft.com/office/drawing/2014/main" xmlns="" id="{E43F1567-B56A-4680-B8FE-34CA14072FD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6" y="3119997"/>
            <a:ext cx="874071" cy="874071"/>
          </a:xfrm>
          <a:prstGeom prst="rect">
            <a:avLst/>
          </a:prstGeom>
        </p:spPr>
      </p:pic>
      <p:pic>
        <p:nvPicPr>
          <p:cNvPr id="54" name="Imagem 53">
            <a:hlinkClick r:id="rId27" action="ppaction://hlinksldjump"/>
            <a:extLst>
              <a:ext uri="{FF2B5EF4-FFF2-40B4-BE49-F238E27FC236}">
                <a16:creationId xmlns:a16="http://schemas.microsoft.com/office/drawing/2014/main" xmlns="" id="{42AF3FDB-CD94-421C-A1BA-02A83069C71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6" y="4503711"/>
            <a:ext cx="895141" cy="756409"/>
          </a:xfrm>
          <a:prstGeom prst="rect">
            <a:avLst/>
          </a:prstGeom>
        </p:spPr>
      </p:pic>
      <p:pic>
        <p:nvPicPr>
          <p:cNvPr id="56" name="Imagem 55">
            <a:hlinkClick r:id="rId29" action="ppaction://hlinksldjump"/>
            <a:extLst>
              <a:ext uri="{FF2B5EF4-FFF2-40B4-BE49-F238E27FC236}">
                <a16:creationId xmlns:a16="http://schemas.microsoft.com/office/drawing/2014/main" xmlns="" id="{2D660270-67FA-4A6B-97FC-57C40C6EB7C7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5624810"/>
            <a:ext cx="771525" cy="771525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C69A0ECC-7A53-4B62-8861-105F8F90A9B2}"/>
              </a:ext>
            </a:extLst>
          </p:cNvPr>
          <p:cNvSpPr/>
          <p:nvPr/>
        </p:nvSpPr>
        <p:spPr>
          <a:xfrm>
            <a:off x="2560694" y="2204355"/>
            <a:ext cx="251331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Gabinete</a:t>
            </a:r>
            <a:endParaRPr lang="pt-BR" sz="4800" b="1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B43F547D-B5E2-4B52-954A-D94FAF791620}"/>
              </a:ext>
            </a:extLst>
          </p:cNvPr>
          <p:cNvSpPr txBox="1"/>
          <p:nvPr/>
        </p:nvSpPr>
        <p:spPr>
          <a:xfrm>
            <a:off x="6682888" y="2143125"/>
            <a:ext cx="51606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6">
                    <a:lumMod val="75000"/>
                  </a:schemeClr>
                </a:solidFill>
              </a:rPr>
              <a:t>Um gabinete de computador, também conhecido como case, caixa, chassis, carcaça ou torre, é o compartimento que contém a maioria dos componentes de um computador (normalmente, excluindo o monitor, teclado e mouse)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A4FD7F6E-2F37-4EDD-A4B2-3AE11763059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73" y="3557032"/>
            <a:ext cx="2852883" cy="208906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E927647-DD96-4E39-A3AA-868A3B4A372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64" y="3514704"/>
            <a:ext cx="1969936" cy="2173723"/>
          </a:xfrm>
          <a:prstGeom prst="rect">
            <a:avLst/>
          </a:prstGeom>
        </p:spPr>
      </p:pic>
      <p:pic>
        <p:nvPicPr>
          <p:cNvPr id="38" name="Imagem 37">
            <a:hlinkClick r:id="rId33" action="ppaction://hlinksldjump"/>
            <a:extLst>
              <a:ext uri="{FF2B5EF4-FFF2-40B4-BE49-F238E27FC236}">
                <a16:creationId xmlns:a16="http://schemas.microsoft.com/office/drawing/2014/main" xmlns="" id="{EAAC0C14-E4B7-47B1-B29B-8F3975E7B540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02" y="6137827"/>
            <a:ext cx="828086" cy="828086"/>
          </a:xfrm>
          <a:prstGeom prst="rect">
            <a:avLst/>
          </a:prstGeom>
        </p:spPr>
      </p:pic>
      <p:pic>
        <p:nvPicPr>
          <p:cNvPr id="33" name="Imagem 32">
            <a:hlinkClick r:id="rId35"/>
            <a:extLst>
              <a:ext uri="{FF2B5EF4-FFF2-40B4-BE49-F238E27FC236}">
                <a16:creationId xmlns:a16="http://schemas.microsoft.com/office/drawing/2014/main" xmlns="" id="{B3C7F163-24F5-4D77-85FB-AC0677298EFC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02" y="6504713"/>
            <a:ext cx="339992" cy="3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886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335</Words>
  <Application>Microsoft Office PowerPoint</Application>
  <PresentationFormat>Widescreen</PresentationFormat>
  <Paragraphs>142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nova</cp:lastModifiedBy>
  <cp:revision>76</cp:revision>
  <dcterms:created xsi:type="dcterms:W3CDTF">2019-03-24T13:36:10Z</dcterms:created>
  <dcterms:modified xsi:type="dcterms:W3CDTF">2020-07-06T15:29:10Z</dcterms:modified>
</cp:coreProperties>
</file>